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9" r:id="rId5"/>
    <p:sldId id="258" r:id="rId6"/>
    <p:sldId id="260" r:id="rId7"/>
    <p:sldId id="261" r:id="rId8"/>
    <p:sldId id="262" r:id="rId9"/>
    <p:sldId id="263" r:id="rId10"/>
    <p:sldId id="264" r:id="rId11"/>
    <p:sldId id="265" r:id="rId12"/>
    <p:sldId id="266" r:id="rId13"/>
    <p:sldId id="267" r:id="rId14"/>
    <p:sldId id="268" r:id="rId15"/>
    <p:sldId id="269"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29" autoAdjust="0"/>
    <p:restoredTop sz="94660"/>
  </p:normalViewPr>
  <p:slideViewPr>
    <p:cSldViewPr snapToGrid="0">
      <p:cViewPr varScale="1">
        <p:scale>
          <a:sx n="70" d="100"/>
          <a:sy n="70" d="100"/>
        </p:scale>
        <p:origin x="59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sv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3657AA7F-BE72-4467-897E-7A302F46504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777240" y="365125"/>
            <a:ext cx="779526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3657AA7F-BE72-4467-897E-7A302F46504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30293" y="1709738"/>
            <a:ext cx="10617157" cy="2758895"/>
          </a:xfrm>
        </p:spPr>
        <p:txBody>
          <a:bodyPr anchor="b">
            <a:normAutofit/>
          </a:bodyPr>
          <a:lstStyle>
            <a:lvl1pPr>
              <a:defRPr sz="5400"/>
            </a:lvl1pPr>
          </a:lstStyle>
          <a:p>
            <a:r>
              <a:rPr lang="en-US"/>
              <a:t>Click to edit Master title style</a:t>
            </a:r>
            <a:endParaRPr lang="en-US" dirty="0"/>
          </a:p>
        </p:txBody>
      </p:sp>
      <p:sp>
        <p:nvSpPr>
          <p:cNvPr id="3" name="Text Placeholder 2"/>
          <p:cNvSpPr>
            <a:spLocks noGrp="1"/>
          </p:cNvSpPr>
          <p:nvPr>
            <p:ph type="body" idx="1"/>
          </p:nvPr>
        </p:nvSpPr>
        <p:spPr>
          <a:xfrm>
            <a:off x="730293" y="4589463"/>
            <a:ext cx="1061715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657AA7F-BE72-4467-897E-7A302F46504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77240" y="1825625"/>
            <a:ext cx="524256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3657AA7F-BE72-4467-897E-7A302F46504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777240" y="1803903"/>
            <a:ext cx="5220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777240" y="2737063"/>
            <a:ext cx="5220335" cy="34526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172200" y="180390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737063"/>
            <a:ext cx="5183188" cy="34526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3657AA7F-BE72-4467-897E-7A302F46504F}"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3657AA7F-BE72-4467-897E-7A302F46504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57AA7F-BE72-4467-897E-7A302F46504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7240" y="457200"/>
            <a:ext cx="3994785"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777240" y="2226364"/>
            <a:ext cx="3994785" cy="3642623"/>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3657AA7F-BE72-4467-897E-7A302F46504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8020" y="457200"/>
            <a:ext cx="4054006" cy="1600200"/>
          </a:xfrm>
        </p:spPr>
        <p:txBody>
          <a:bodyPr anchor="b"/>
          <a:lstStyle>
            <a:lvl1pPr>
              <a:defRPr sz="3200"/>
            </a:lvl1pPr>
          </a:lstStyle>
          <a:p>
            <a:r>
              <a:rPr lang="en-US"/>
              <a:t>Click to edit Master title style</a:t>
            </a:r>
            <a:endParaRPr lang="en-US" dirty="0"/>
          </a:p>
        </p:txBody>
      </p:sp>
      <p:sp>
        <p:nvSpPr>
          <p:cNvPr id="3" name="Picture Placeholder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a:p>
        </p:txBody>
      </p:sp>
      <p:sp>
        <p:nvSpPr>
          <p:cNvPr id="4" name="Text Placeholder 3"/>
          <p:cNvSpPr>
            <a:spLocks noGrp="1"/>
          </p:cNvSpPr>
          <p:nvPr>
            <p:ph type="body" sz="half" idx="2"/>
          </p:nvPr>
        </p:nvSpPr>
        <p:spPr>
          <a:xfrm>
            <a:off x="718020" y="2250218"/>
            <a:ext cx="4054006" cy="361876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3657AA7F-BE72-4467-897E-7A302F46504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7" name="Rectangle 6"/>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Placeholder 1"/>
          <p:cNvSpPr>
            <a:spLocks noGrp="1"/>
          </p:cNvSpPr>
          <p:nvPr>
            <p:ph type="title"/>
          </p:nvPr>
        </p:nvSpPr>
        <p:spPr>
          <a:xfrm>
            <a:off x="777242" y="365125"/>
            <a:ext cx="10637518"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77242" y="1825625"/>
            <a:ext cx="10637518" cy="4351338"/>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777242" y="6488268"/>
            <a:ext cx="2743200" cy="233209"/>
          </a:xfrm>
          <a:prstGeom prst="rect">
            <a:avLst/>
          </a:prstGeom>
        </p:spPr>
        <p:txBody>
          <a:bodyPr vert="horz" lIns="91440" tIns="45720" rIns="91440" bIns="45720" rtlCol="0" anchor="ctr"/>
          <a:lstStyle>
            <a:lvl1pPr algn="l">
              <a:defRPr sz="1000">
                <a:solidFill>
                  <a:schemeClr val="tx1"/>
                </a:solidFill>
              </a:defRPr>
            </a:lvl1pPr>
          </a:lstStyle>
          <a:p>
            <a:fld id="{3657AA7F-BE72-4467-897E-7A302F46504F}" type="datetimeFigureOut">
              <a:rPr lang="en-US" smtClean="0"/>
            </a:fld>
            <a:endParaRPr lang="en-US" dirty="0"/>
          </a:p>
        </p:txBody>
      </p:sp>
      <p:sp>
        <p:nvSpPr>
          <p:cNvPr id="5" name="Footer Placeholder 4"/>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solidFill>
              </a:defRPr>
            </a:lvl1pPr>
          </a:lstStyle>
          <a:p>
            <a:endParaRPr lang="en-US">
              <a:solidFill>
                <a:schemeClr val="tx1"/>
              </a:solidFill>
            </a:endParaRPr>
          </a:p>
        </p:txBody>
      </p:sp>
      <p:sp>
        <p:nvSpPr>
          <p:cNvPr id="6" name="Slide Number Placeholder 5"/>
          <p:cNvSpPr>
            <a:spLocks noGrp="1"/>
          </p:cNvSpPr>
          <p:nvPr>
            <p:ph type="sldNum" sz="quarter" idx="4"/>
          </p:nvPr>
        </p:nvSpPr>
        <p:spPr>
          <a:xfrm>
            <a:off x="8671560" y="6488268"/>
            <a:ext cx="2743200" cy="233209"/>
          </a:xfrm>
          <a:prstGeom prst="rect">
            <a:avLst/>
          </a:prstGeom>
        </p:spPr>
        <p:txBody>
          <a:bodyPr vert="horz" lIns="91440" tIns="45720" rIns="91440" bIns="45720" rtlCol="0" anchor="ctr"/>
          <a:lstStyle>
            <a:lvl1pPr algn="r">
              <a:defRPr sz="1000">
                <a:solidFill>
                  <a:schemeClr val="tx1"/>
                </a:solidFill>
              </a:defRPr>
            </a:lvl1pPr>
          </a:lstStyle>
          <a:p>
            <a:fld id="{35747434-7036-48DB-A148-6B3D8EE75CDA}" type="slidenum">
              <a:rPr lang="en-US" smtClean="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60000"/>
            <a:lumOff val="40000"/>
          </a:schemeClr>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1.svg"/><Relationship Id="rId4" Type="http://schemas.openxmlformats.org/officeDocument/2006/relationships/image" Target="../media/image2.png"/><Relationship Id="rId3" Type="http://schemas.openxmlformats.org/officeDocument/2006/relationships/image" Target="../media/image1.png"/><Relationship Id="rId2" Type="http://schemas.microsoft.com/office/2007/relationships/media" Target="../media/media1.mp4"/><Relationship Id="rId1" Type="http://schemas.openxmlformats.org/officeDocument/2006/relationships/video" Target="../media/media1.mp4"/></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2" name="Rectangle 19"/>
          <p:cNvSpPr>
            <a:spLocks noGrp="1" noRot="1" noChangeAspect="1" noMove="1" noResize="1" noEditPoints="1" noAdjustHandles="1" noChangeArrowheads="1" noChangeShapeType="1" noTextEdit="1"/>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33" name="Rectangle 21"/>
          <p:cNvSpPr>
            <a:spLocks noGrp="1" noRot="1" noChangeAspect="1" noMove="1" noResize="1" noEditPoints="1" noAdjustHandles="1" noChangeArrowheads="1" noChangeShapeType="1" noTextEdit="1"/>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p:cNvSpPr>
            <a:spLocks noGrp="1"/>
          </p:cNvSpPr>
          <p:nvPr>
            <p:ph type="ctrTitle"/>
          </p:nvPr>
        </p:nvSpPr>
        <p:spPr>
          <a:xfrm>
            <a:off x="777240" y="1122363"/>
            <a:ext cx="7317348" cy="2387600"/>
          </a:xfrm>
        </p:spPr>
        <p:txBody>
          <a:bodyPr>
            <a:normAutofit/>
          </a:bodyPr>
          <a:lstStyle/>
          <a:p>
            <a:pPr algn="l"/>
            <a:r>
              <a:rPr lang="en-US" dirty="0"/>
              <a:t>Fostering a Safety Culture</a:t>
            </a:r>
            <a:endParaRPr lang="en-US" dirty="0"/>
          </a:p>
        </p:txBody>
      </p:sp>
      <p:sp>
        <p:nvSpPr>
          <p:cNvPr id="3" name="Subtitle 2"/>
          <p:cNvSpPr>
            <a:spLocks noGrp="1"/>
          </p:cNvSpPr>
          <p:nvPr>
            <p:ph type="subTitle" idx="1"/>
          </p:nvPr>
        </p:nvSpPr>
        <p:spPr>
          <a:xfrm>
            <a:off x="777240" y="3602038"/>
            <a:ext cx="7317348" cy="1655762"/>
          </a:xfrm>
        </p:spPr>
        <p:txBody>
          <a:bodyPr>
            <a:normAutofit/>
          </a:bodyPr>
          <a:lstStyle/>
          <a:p>
            <a:pPr algn="l"/>
            <a:r>
              <a:rPr lang="en-US" dirty="0"/>
              <a:t>Lecture # 03</a:t>
            </a:r>
            <a:endParaRPr lang="en-US" dirty="0"/>
          </a:p>
          <a:p>
            <a:pPr algn="l"/>
            <a:r>
              <a:rPr lang="en-US" dirty="0" err="1"/>
              <a:t>Syeda</a:t>
            </a:r>
            <a:r>
              <a:rPr lang="en-US" dirty="0"/>
              <a:t> </a:t>
            </a:r>
            <a:r>
              <a:rPr lang="en-US" dirty="0" err="1"/>
              <a:t>Farwa</a:t>
            </a:r>
            <a:r>
              <a:rPr lang="en-US" dirty="0"/>
              <a:t> Rizvi</a:t>
            </a:r>
            <a:endParaRPr lang="en-US" dirty="0"/>
          </a:p>
        </p:txBody>
      </p:sp>
      <p:sp>
        <p:nvSpPr>
          <p:cNvPr id="34" name="Rectangle 23"/>
          <p:cNvSpPr>
            <a:spLocks noGrp="1" noRot="1" noChangeAspect="1" noMove="1" noResize="1" noEditPoints="1" noAdjustHandles="1" noChangeArrowheads="1" noChangeShapeType="1" noTextEdit="1"/>
          </p:cNvSpPr>
          <p:nvPr/>
        </p:nvSpPr>
        <p:spPr>
          <a:xfrm>
            <a:off x="8763000" y="0"/>
            <a:ext cx="3429000" cy="3429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p:cNvPicPr>
            <a:picLocks noChangeAspect="1"/>
          </p:cNvPicPr>
          <p:nvPr>
            <a:videoFile r:link="rId1"/>
            <p:extLst>
              <p:ext uri="{DAA4B4D4-6D71-4841-9C94-3DE7FCFB9230}">
                <p14:media xmlns:p14="http://schemas.microsoft.com/office/powerpoint/2010/main" r:embed="rId2"/>
              </p:ext>
            </p:extLst>
          </p:nvPr>
        </p:nvPicPr>
        <p:blipFill rotWithShape="1">
          <a:blip r:embed="rId3"/>
          <a:srcRect r="-1" b="258"/>
          <a:stretch>
            <a:fillRect/>
          </a:stretch>
        </p:blipFill>
        <p:spPr>
          <a:xfrm>
            <a:off x="9026170" y="896610"/>
            <a:ext cx="2934559" cy="1646413"/>
          </a:xfrm>
          <a:prstGeom prst="rect">
            <a:avLst/>
          </a:prstGeom>
        </p:spPr>
      </p:pic>
      <p:sp>
        <p:nvSpPr>
          <p:cNvPr id="35" name="Rectangle 25"/>
          <p:cNvSpPr>
            <a:spLocks noGrp="1" noRot="1" noChangeAspect="1" noMove="1" noResize="1" noEditPoints="1" noAdjustHandles="1" noChangeArrowheads="1" noChangeShapeType="1" noTextEdit="1"/>
          </p:cNvSpPr>
          <p:nvPr/>
        </p:nvSpPr>
        <p:spPr>
          <a:xfrm>
            <a:off x="8761200" y="3427200"/>
            <a:ext cx="3430800" cy="343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Graphic 27"/>
          <p:cNvPicPr>
            <a:picLocks noGrp="1" noRot="1" noChangeAspect="1" noMove="1" noResize="1" noEditPoints="1" noAdjustHandles="1" noChangeArrowheads="1" noChangeShapeType="1" noCrop="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767754" y="3429000"/>
            <a:ext cx="3429000" cy="3429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effectLst/>
                <a:latin typeface="Arial" panose="020B0604020202020204" pitchFamily="34" charset="0"/>
              </a:rPr>
              <a:t>Engage and own safety responsibilities and accountabilities</a:t>
            </a:r>
            <a:endParaRPr lang="en-US" dirty="0"/>
          </a:p>
        </p:txBody>
      </p:sp>
      <p:sp>
        <p:nvSpPr>
          <p:cNvPr id="3" name="Content Placeholder 2"/>
          <p:cNvSpPr>
            <a:spLocks noGrp="1"/>
          </p:cNvSpPr>
          <p:nvPr>
            <p:ph idx="1"/>
          </p:nvPr>
        </p:nvSpPr>
        <p:spPr/>
        <p:txBody>
          <a:bodyPr>
            <a:normAutofit/>
          </a:bodyPr>
          <a:lstStyle/>
          <a:p>
            <a:r>
              <a:rPr lang="en-US" sz="2400" dirty="0">
                <a:effectLst/>
              </a:rPr>
              <a:t>Increase input, actions and involvement in the safety management process by individuals.</a:t>
            </a:r>
            <a:endParaRPr lang="en-US"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effectLst/>
                <a:latin typeface="Arial" panose="020B0604020202020204" pitchFamily="34" charset="0"/>
              </a:rPr>
              <a:t>Increase hazard/risk awareness and preventive </a:t>
            </a:r>
            <a:r>
              <a:rPr lang="en-US" dirty="0" err="1">
                <a:effectLst/>
                <a:latin typeface="Arial" panose="020B0604020202020204" pitchFamily="34" charset="0"/>
              </a:rPr>
              <a:t>behaviours</a:t>
            </a:r>
            <a:endParaRPr lang="en-US" dirty="0"/>
          </a:p>
        </p:txBody>
      </p:sp>
      <p:sp>
        <p:nvSpPr>
          <p:cNvPr id="3" name="Content Placeholder 2"/>
          <p:cNvSpPr>
            <a:spLocks noGrp="1"/>
          </p:cNvSpPr>
          <p:nvPr>
            <p:ph idx="1"/>
          </p:nvPr>
        </p:nvSpPr>
        <p:spPr/>
        <p:txBody>
          <a:bodyPr>
            <a:normAutofit/>
          </a:bodyPr>
          <a:lstStyle/>
          <a:p>
            <a:r>
              <a:rPr lang="en-US" sz="2400" dirty="0">
                <a:effectLst/>
              </a:rPr>
              <a:t>Increase the individual’s understanding of the work health and safety outcomes associated with their decisions, </a:t>
            </a:r>
            <a:r>
              <a:rPr lang="en-US" sz="2400" dirty="0" err="1">
                <a:effectLst/>
              </a:rPr>
              <a:t>behaviours</a:t>
            </a:r>
            <a:r>
              <a:rPr lang="en-US" sz="2400" dirty="0">
                <a:effectLst/>
              </a:rPr>
              <a:t> and actions</a:t>
            </a:r>
            <a:endParaRPr lang="en-US"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effectLst/>
                <a:latin typeface="Arial" panose="020B0604020202020204" pitchFamily="34" charset="0"/>
              </a:rPr>
              <a:t>Improve understanding and effective implementation of safety management systems</a:t>
            </a:r>
            <a:endParaRPr lang="en-US" dirty="0"/>
          </a:p>
        </p:txBody>
      </p:sp>
      <p:sp>
        <p:nvSpPr>
          <p:cNvPr id="3" name="Content Placeholder 2"/>
          <p:cNvSpPr>
            <a:spLocks noGrp="1"/>
          </p:cNvSpPr>
          <p:nvPr>
            <p:ph idx="1"/>
          </p:nvPr>
        </p:nvSpPr>
        <p:spPr>
          <a:xfrm>
            <a:off x="777242" y="2402005"/>
            <a:ext cx="10637518" cy="3774957"/>
          </a:xfrm>
        </p:spPr>
        <p:txBody>
          <a:bodyPr/>
          <a:lstStyle/>
          <a:p>
            <a:pPr marL="0" indent="0">
              <a:buNone/>
            </a:pPr>
            <a:r>
              <a:rPr lang="en-US" dirty="0">
                <a:effectLst/>
                <a:latin typeface="Times New Roman" panose="02020603050405020304" pitchFamily="18" charset="0"/>
              </a:rPr>
              <a:t>Enable individuals to increase their knowledge of specific ways in which hazards are managed,</a:t>
            </a:r>
            <a:br>
              <a:rPr lang="en-US" dirty="0"/>
            </a:br>
            <a:r>
              <a:rPr lang="en-US" dirty="0">
                <a:effectLst/>
                <a:latin typeface="Times New Roman" panose="02020603050405020304" pitchFamily="18" charset="0"/>
              </a:rPr>
              <a:t>as well as their ability to apply and implement the actual WHS processes</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effectLst/>
                <a:latin typeface="Arial" panose="020B0604020202020204" pitchFamily="34" charset="0"/>
              </a:rPr>
              <a:t>Monitor, review and reflect on personal effectiveness</a:t>
            </a:r>
            <a:endParaRPr lang="en-US" dirty="0"/>
          </a:p>
        </p:txBody>
      </p:sp>
      <p:sp>
        <p:nvSpPr>
          <p:cNvPr id="3" name="Content Placeholder 2"/>
          <p:cNvSpPr>
            <a:spLocks noGrp="1"/>
          </p:cNvSpPr>
          <p:nvPr>
            <p:ph idx="1"/>
          </p:nvPr>
        </p:nvSpPr>
        <p:spPr/>
        <p:txBody>
          <a:bodyPr>
            <a:normAutofit/>
          </a:bodyPr>
          <a:lstStyle/>
          <a:p>
            <a:r>
              <a:rPr lang="en-US" sz="2400" dirty="0">
                <a:effectLst/>
              </a:rPr>
              <a:t>Frequently use various sources of information to gain feedback on the effectiveness of culture actions and other safety related </a:t>
            </a:r>
            <a:r>
              <a:rPr lang="en-US" sz="2400" dirty="0" err="1">
                <a:effectLst/>
              </a:rPr>
              <a:t>behaviours</a:t>
            </a:r>
            <a:r>
              <a:rPr lang="en-US" sz="2400" dirty="0">
                <a:effectLst/>
              </a:rPr>
              <a:t>.</a:t>
            </a:r>
            <a:endParaRPr lang="en-US" sz="2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Principles of Safety</a:t>
            </a:r>
            <a:endParaRPr lang="en-US" dirty="0"/>
          </a:p>
        </p:txBody>
      </p:sp>
      <p:sp>
        <p:nvSpPr>
          <p:cNvPr id="3" name="Content Placeholder 2"/>
          <p:cNvSpPr>
            <a:spLocks noGrp="1"/>
          </p:cNvSpPr>
          <p:nvPr>
            <p:ph idx="1"/>
          </p:nvPr>
        </p:nvSpPr>
        <p:spPr/>
        <p:txBody>
          <a:bodyPr>
            <a:normAutofit/>
          </a:bodyPr>
          <a:lstStyle/>
          <a:p>
            <a:r>
              <a:rPr lang="en-US" sz="2400" u="sng" dirty="0"/>
              <a:t>Recognize hazards</a:t>
            </a:r>
            <a:endParaRPr lang="en-US" sz="2400" u="sng" dirty="0"/>
          </a:p>
          <a:p>
            <a:endParaRPr lang="en-US" sz="2400" u="sng" dirty="0"/>
          </a:p>
          <a:p>
            <a:r>
              <a:rPr lang="en-US" sz="2400" u="sng" dirty="0"/>
              <a:t>Assess the risk of hazards</a:t>
            </a:r>
            <a:endParaRPr lang="en-US" sz="2400" u="sng" dirty="0"/>
          </a:p>
          <a:p>
            <a:endParaRPr lang="en-US" sz="2400" u="sng" dirty="0"/>
          </a:p>
          <a:p>
            <a:r>
              <a:rPr lang="en-US" sz="2400" u="sng" dirty="0"/>
              <a:t>Minimize the risk of hazard</a:t>
            </a:r>
            <a:endParaRPr lang="en-US" sz="2400" u="sng" dirty="0"/>
          </a:p>
          <a:p>
            <a:endParaRPr lang="en-US" sz="2400" u="sng" dirty="0"/>
          </a:p>
          <a:p>
            <a:r>
              <a:rPr lang="en-US" sz="2400" u="sng" dirty="0"/>
              <a:t>Prepare for emergencies</a:t>
            </a:r>
            <a:endParaRPr lang="en-US" sz="2400" u="sng"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panose="020B0604020202020204" pitchFamily="34" charset="0"/>
              </a:rPr>
              <a:t>R</a:t>
            </a:r>
            <a:r>
              <a:rPr lang="en-US" dirty="0">
                <a:effectLst/>
                <a:latin typeface="Arial" panose="020B0604020202020204" pitchFamily="34" charset="0"/>
              </a:rPr>
              <a:t>oles and Responsibilities</a:t>
            </a:r>
            <a:endParaRPr lang="en-US" dirty="0"/>
          </a:p>
        </p:txBody>
      </p:sp>
      <p:sp>
        <p:nvSpPr>
          <p:cNvPr id="4" name="Text Placeholder 3"/>
          <p:cNvSpPr>
            <a:spLocks noGrp="1"/>
          </p:cNvSpPr>
          <p:nvPr>
            <p:ph type="body" idx="1"/>
          </p:nvPr>
        </p:nvSpPr>
        <p:spPr/>
        <p:txBody>
          <a:bodyPr/>
          <a:lstStyle/>
          <a:p>
            <a:r>
              <a:rPr lang="en-US" dirty="0"/>
              <a:t>Employer’s</a:t>
            </a:r>
            <a:endParaRPr lang="en-US" dirty="0"/>
          </a:p>
        </p:txBody>
      </p:sp>
      <p:sp>
        <p:nvSpPr>
          <p:cNvPr id="5" name="Content Placeholder 4"/>
          <p:cNvSpPr>
            <a:spLocks noGrp="1"/>
          </p:cNvSpPr>
          <p:nvPr>
            <p:ph sz="half" idx="2"/>
          </p:nvPr>
        </p:nvSpPr>
        <p:spPr/>
        <p:txBody>
          <a:bodyPr>
            <a:normAutofit fontScale="92500" lnSpcReduction="20000"/>
          </a:bodyPr>
          <a:lstStyle/>
          <a:p>
            <a:pPr marL="0" indent="0">
              <a:buNone/>
            </a:pPr>
            <a:r>
              <a:rPr lang="en-US" dirty="0">
                <a:effectLst/>
              </a:rPr>
              <a:t>the health, safety and welfare at work of employees and other workers</a:t>
            </a:r>
            <a:endParaRPr lang="en-US" dirty="0">
              <a:effectLst/>
            </a:endParaRPr>
          </a:p>
          <a:p>
            <a:pPr marL="0" indent="0">
              <a:buNone/>
            </a:pPr>
            <a:endParaRPr lang="en-US" dirty="0"/>
          </a:p>
          <a:p>
            <a:pPr marL="0" indent="0">
              <a:buNone/>
            </a:pPr>
            <a:r>
              <a:rPr lang="en-US" dirty="0">
                <a:effectLst/>
              </a:rPr>
              <a:t>the health and safety of anyone who visits or</a:t>
            </a:r>
            <a:br>
              <a:rPr lang="en-US" dirty="0"/>
            </a:br>
            <a:r>
              <a:rPr lang="en-US" dirty="0">
                <a:effectLst/>
              </a:rPr>
              <a:t>uses the workplace</a:t>
            </a:r>
            <a:endParaRPr lang="en-US" dirty="0">
              <a:effectLst/>
            </a:endParaRPr>
          </a:p>
          <a:p>
            <a:pPr marL="0" indent="0">
              <a:buNone/>
            </a:pPr>
            <a:endParaRPr lang="en-US" dirty="0"/>
          </a:p>
          <a:p>
            <a:pPr marL="0" indent="0">
              <a:buNone/>
            </a:pPr>
            <a:r>
              <a:rPr lang="en-US" dirty="0">
                <a:effectLst/>
              </a:rPr>
              <a:t>the health and safety of anyone who is allowed to use the organization’s equipment</a:t>
            </a:r>
            <a:endParaRPr lang="en-US" dirty="0">
              <a:effectLst/>
            </a:endParaRPr>
          </a:p>
          <a:p>
            <a:pPr marL="0" indent="0">
              <a:buNone/>
            </a:pPr>
            <a:endParaRPr lang="en-US" dirty="0"/>
          </a:p>
          <a:p>
            <a:pPr marL="0" indent="0">
              <a:buNone/>
            </a:pPr>
            <a:r>
              <a:rPr lang="en-US" dirty="0">
                <a:effectLst/>
              </a:rPr>
              <a:t>he health and safety of those affected by the work</a:t>
            </a:r>
            <a:br>
              <a:rPr lang="en-US" dirty="0"/>
            </a:br>
            <a:r>
              <a:rPr lang="en-US" dirty="0">
                <a:effectLst/>
              </a:rPr>
              <a:t>activity, for example </a:t>
            </a:r>
            <a:r>
              <a:rPr lang="en-US" dirty="0" err="1">
                <a:effectLst/>
              </a:rPr>
              <a:t>neighbours</a:t>
            </a:r>
            <a:r>
              <a:rPr lang="en-US" dirty="0">
                <a:effectLst/>
              </a:rPr>
              <a:t>, and the general</a:t>
            </a:r>
            <a:br>
              <a:rPr lang="en-US" dirty="0"/>
            </a:br>
            <a:r>
              <a:rPr lang="en-US" dirty="0">
                <a:effectLst/>
              </a:rPr>
              <a:t>public</a:t>
            </a:r>
            <a:endParaRPr lang="en-US" dirty="0"/>
          </a:p>
        </p:txBody>
      </p:sp>
      <p:sp>
        <p:nvSpPr>
          <p:cNvPr id="6" name="Text Placeholder 5"/>
          <p:cNvSpPr>
            <a:spLocks noGrp="1"/>
          </p:cNvSpPr>
          <p:nvPr>
            <p:ph type="body" sz="quarter" idx="3"/>
          </p:nvPr>
        </p:nvSpPr>
        <p:spPr/>
        <p:txBody>
          <a:bodyPr/>
          <a:lstStyle/>
          <a:p>
            <a:r>
              <a:rPr lang="en-US" dirty="0"/>
              <a:t>Employee’s</a:t>
            </a:r>
            <a:endParaRPr lang="en-US" dirty="0"/>
          </a:p>
        </p:txBody>
      </p:sp>
      <p:sp>
        <p:nvSpPr>
          <p:cNvPr id="7" name="Content Placeholder 6"/>
          <p:cNvSpPr>
            <a:spLocks noGrp="1"/>
          </p:cNvSpPr>
          <p:nvPr>
            <p:ph sz="quarter" idx="4"/>
          </p:nvPr>
        </p:nvSpPr>
        <p:spPr/>
        <p:txBody>
          <a:bodyPr>
            <a:normAutofit fontScale="92500" lnSpcReduction="20000"/>
          </a:bodyPr>
          <a:lstStyle/>
          <a:p>
            <a:r>
              <a:rPr lang="en-US" dirty="0">
                <a:effectLst/>
              </a:rPr>
              <a:t>to take reasonable care for the health and safety of themselves and of other persons who may be affected by their acts or omissions at work. </a:t>
            </a:r>
            <a:endParaRPr lang="en-US" dirty="0">
              <a:effectLst/>
            </a:endParaRPr>
          </a:p>
          <a:p>
            <a:endParaRPr lang="en-US" dirty="0"/>
          </a:p>
          <a:p>
            <a:r>
              <a:rPr lang="en-US" dirty="0">
                <a:effectLst/>
              </a:rPr>
              <a:t>to cooperate with employers in assisting them to fulfil their statutory duties</a:t>
            </a:r>
            <a:endParaRPr lang="en-US" dirty="0">
              <a:effectLst/>
            </a:endParaRPr>
          </a:p>
          <a:p>
            <a:endParaRPr lang="en-US" dirty="0"/>
          </a:p>
          <a:p>
            <a:r>
              <a:rPr lang="en-US" dirty="0">
                <a:effectLst/>
              </a:rPr>
              <a:t>not to interfere with deliberately or misuse anything provided, in accordance with health and safety legislation, to further health and safety at work.</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Safety Culture</a:t>
            </a:r>
            <a:endParaRPr lang="en-US" dirty="0"/>
          </a:p>
        </p:txBody>
      </p:sp>
      <p:sp>
        <p:nvSpPr>
          <p:cNvPr id="3" name="Content Placeholder 2"/>
          <p:cNvSpPr>
            <a:spLocks noGrp="1"/>
          </p:cNvSpPr>
          <p:nvPr>
            <p:ph idx="1"/>
          </p:nvPr>
        </p:nvSpPr>
        <p:spPr/>
        <p:txBody>
          <a:bodyPr>
            <a:normAutofit/>
          </a:bodyPr>
          <a:lstStyle/>
          <a:p>
            <a:r>
              <a:rPr lang="en-US" sz="2400" dirty="0">
                <a:effectLst/>
              </a:rPr>
              <a:t>A safety culture is an organizational culture that places a high level of importance on safety</a:t>
            </a:r>
            <a:br>
              <a:rPr lang="en-US" sz="2400" dirty="0"/>
            </a:br>
            <a:r>
              <a:rPr lang="en-US" sz="2400" dirty="0">
                <a:effectLst/>
              </a:rPr>
              <a:t>beliefs, values and attitudes.</a:t>
            </a:r>
            <a:endParaRPr lang="en-US" sz="2400" dirty="0">
              <a:effectLst/>
            </a:endParaRPr>
          </a:p>
          <a:p>
            <a:endParaRPr lang="en-US" sz="2400" dirty="0"/>
          </a:p>
          <a:p>
            <a:r>
              <a:rPr lang="en-US" sz="2400" dirty="0"/>
              <a:t>S</a:t>
            </a:r>
            <a:r>
              <a:rPr lang="en-US" sz="2400" dirty="0">
                <a:effectLst/>
              </a:rPr>
              <a:t>hared by most people within the company or workplace. </a:t>
            </a:r>
            <a:endParaRPr lang="en-US" sz="2400" dirty="0">
              <a:effectLst/>
            </a:endParaRPr>
          </a:p>
          <a:p>
            <a:endParaRPr lang="en-US" sz="2400" dirty="0"/>
          </a:p>
          <a:p>
            <a:r>
              <a:rPr lang="en-US" sz="2400" dirty="0">
                <a:effectLst/>
              </a:rPr>
              <a:t>It can be characterized as ‘the way we do things around here’. </a:t>
            </a:r>
            <a:endParaRPr lang="en-US" sz="2400" dirty="0">
              <a:effectLst/>
            </a:endParaRPr>
          </a:p>
          <a:p>
            <a:endParaRPr lang="en-US" sz="2400" dirty="0"/>
          </a:p>
          <a:p>
            <a:r>
              <a:rPr lang="en-US" sz="2400" dirty="0">
                <a:effectLst/>
              </a:rPr>
              <a:t>A positive safety culture can result in improved workplace health and safety (WHS) and organizational performance</a:t>
            </a:r>
            <a:endParaRPr lang="en-US"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2400" dirty="0">
                <a:effectLst/>
              </a:rPr>
              <a:t>For a safety culture to be successful top to bottom approach is needed.</a:t>
            </a:r>
            <a:endParaRPr lang="en-US" sz="2400" dirty="0">
              <a:effectLst/>
            </a:endParaRPr>
          </a:p>
          <a:p>
            <a:endParaRPr lang="en-US" sz="2400" dirty="0">
              <a:effectLst/>
            </a:endParaRPr>
          </a:p>
          <a:p>
            <a:r>
              <a:rPr lang="en-US" sz="2400" dirty="0">
                <a:effectLst/>
              </a:rPr>
              <a:t>Companies that want to have a positive safety culture, should develop and promote managers with the right knowledge, skills and attitudes to successfully undertake the responsibilities of the safety.</a:t>
            </a:r>
            <a:endParaRPr lang="en-US" sz="2400" dirty="0">
              <a:effectLst/>
            </a:endParaRPr>
          </a:p>
          <a:p>
            <a:endParaRPr lang="en-US" sz="2400" dirty="0"/>
          </a:p>
          <a:p>
            <a:r>
              <a:rPr lang="en-US" sz="2400" dirty="0">
                <a:effectLst/>
              </a:rPr>
              <a:t>The culture actions can easily be implemented by any company regardless of its size, and most of them can be introduced with little or no direct financial cost to the company.</a:t>
            </a:r>
            <a:endParaRPr lang="en-US" sz="2400" dirty="0">
              <a:effectLst/>
            </a:endParaRP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Essentials of Positive Safety Culture</a:t>
            </a:r>
            <a:endParaRPr lang="en-US" dirty="0"/>
          </a:p>
        </p:txBody>
      </p:sp>
      <p:sp>
        <p:nvSpPr>
          <p:cNvPr id="3" name="Content Placeholder 2"/>
          <p:cNvSpPr>
            <a:spLocks noGrp="1"/>
          </p:cNvSpPr>
          <p:nvPr>
            <p:ph idx="1"/>
          </p:nvPr>
        </p:nvSpPr>
        <p:spPr/>
        <p:txBody>
          <a:bodyPr>
            <a:normAutofit lnSpcReduction="10000"/>
          </a:bodyPr>
          <a:lstStyle/>
          <a:p>
            <a:r>
              <a:rPr lang="en-US" sz="2400" dirty="0"/>
              <a:t>N</a:t>
            </a:r>
            <a:r>
              <a:rPr lang="en-US" sz="2400" dirty="0">
                <a:effectLst/>
              </a:rPr>
              <a:t>ine broad culture actions, that are considered essential to the development of a positive safety culture. </a:t>
            </a:r>
            <a:endParaRPr lang="en-US" sz="2400" dirty="0">
              <a:effectLst/>
            </a:endParaRPr>
          </a:p>
          <a:p>
            <a:pPr marL="0" indent="0">
              <a:buNone/>
            </a:pPr>
            <a:br>
              <a:rPr lang="en-US" sz="2400" dirty="0"/>
            </a:br>
            <a:r>
              <a:rPr lang="en-US" sz="2400" dirty="0">
                <a:effectLst/>
              </a:rPr>
              <a:t>1. Communicate company values</a:t>
            </a:r>
            <a:br>
              <a:rPr lang="en-US" sz="2400" dirty="0"/>
            </a:br>
            <a:r>
              <a:rPr lang="en-US" sz="2400" dirty="0">
                <a:effectLst/>
              </a:rPr>
              <a:t>2. Demonstrate leadership</a:t>
            </a:r>
            <a:br>
              <a:rPr lang="en-US" sz="2400" dirty="0"/>
            </a:br>
            <a:r>
              <a:rPr lang="en-US" sz="2400" dirty="0">
                <a:effectLst/>
              </a:rPr>
              <a:t>3. Clarify required and expected </a:t>
            </a:r>
            <a:r>
              <a:rPr lang="en-US" sz="2400" dirty="0" err="1">
                <a:effectLst/>
              </a:rPr>
              <a:t>behaviour</a:t>
            </a:r>
            <a:br>
              <a:rPr lang="en-US" sz="2400" dirty="0"/>
            </a:br>
            <a:r>
              <a:rPr lang="en-US" sz="2400" dirty="0">
                <a:effectLst/>
              </a:rPr>
              <a:t>4. Personalize safety outcomes</a:t>
            </a:r>
            <a:br>
              <a:rPr lang="en-US" sz="2400" dirty="0"/>
            </a:br>
            <a:r>
              <a:rPr lang="en-US" sz="2400" dirty="0">
                <a:effectLst/>
              </a:rPr>
              <a:t>5. Develop positive safety attitudes</a:t>
            </a:r>
            <a:br>
              <a:rPr lang="en-US" sz="2400" dirty="0"/>
            </a:br>
            <a:r>
              <a:rPr lang="en-US" sz="2400" dirty="0">
                <a:effectLst/>
              </a:rPr>
              <a:t>6. Engage and own safety responsibilities and accountabilities</a:t>
            </a:r>
            <a:br>
              <a:rPr lang="en-US" sz="2400" dirty="0"/>
            </a:br>
            <a:r>
              <a:rPr lang="en-US" sz="2400" dirty="0">
                <a:effectLst/>
              </a:rPr>
              <a:t>7. Increase hazard/risk awareness and preventive </a:t>
            </a:r>
            <a:r>
              <a:rPr lang="en-US" sz="2400" dirty="0" err="1">
                <a:effectLst/>
              </a:rPr>
              <a:t>behaviours</a:t>
            </a:r>
            <a:endParaRPr lang="en-US" sz="2400" dirty="0">
              <a:effectLst/>
            </a:endParaRPr>
          </a:p>
          <a:p>
            <a:pPr marL="0" indent="0">
              <a:buNone/>
            </a:pPr>
            <a:r>
              <a:rPr lang="en-US" sz="2400" dirty="0"/>
              <a:t>8.Improve understanding and effective implementation of safety management systems</a:t>
            </a:r>
            <a:br>
              <a:rPr lang="en-US" sz="2400" dirty="0"/>
            </a:br>
            <a:r>
              <a:rPr lang="en-US" sz="2400" dirty="0"/>
              <a:t>9. Monitor, review and reflect on personal effectiveness</a:t>
            </a:r>
            <a:endParaRPr lang="en-US"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latin typeface="Arial" panose="020B0604020202020204" pitchFamily="34" charset="0"/>
              </a:rPr>
              <a:t>Communicate company values</a:t>
            </a:r>
            <a:endParaRPr lang="en-US" dirty="0"/>
          </a:p>
        </p:txBody>
      </p:sp>
      <p:sp>
        <p:nvSpPr>
          <p:cNvPr id="3" name="Content Placeholder 2"/>
          <p:cNvSpPr>
            <a:spLocks noGrp="1"/>
          </p:cNvSpPr>
          <p:nvPr>
            <p:ph idx="1"/>
          </p:nvPr>
        </p:nvSpPr>
        <p:spPr/>
        <p:txBody>
          <a:bodyPr>
            <a:normAutofit/>
          </a:bodyPr>
          <a:lstStyle/>
          <a:p>
            <a:r>
              <a:rPr lang="en-US" sz="2600" dirty="0">
                <a:effectLst/>
              </a:rPr>
              <a:t>Relate </a:t>
            </a:r>
            <a:r>
              <a:rPr lang="en-US" sz="2600" dirty="0" err="1">
                <a:effectLst/>
              </a:rPr>
              <a:t>behaviours</a:t>
            </a:r>
            <a:r>
              <a:rPr lang="en-US" sz="2600" dirty="0">
                <a:effectLst/>
              </a:rPr>
              <a:t> , decisions and attitudes that are expected, supported and valued by the company.</a:t>
            </a:r>
            <a:endParaRPr lang="en-US" sz="2600" dirty="0">
              <a:effectLst/>
            </a:endParaRPr>
          </a:p>
          <a:p>
            <a:endParaRPr lang="en-US" sz="2600" dirty="0"/>
          </a:p>
          <a:p>
            <a:r>
              <a:rPr lang="en-US" sz="2600" dirty="0">
                <a:effectLst/>
              </a:rPr>
              <a:t>Messages can be communicated and embedded via company work health and safety policy statements, safety posters, toolbox talks, ‘walk-arounds’ by management, regular reinforcement by all ‘non-safety’ managers or any other corporate communication method used by the</a:t>
            </a:r>
            <a:br>
              <a:rPr lang="en-US" sz="2600" dirty="0"/>
            </a:br>
            <a:r>
              <a:rPr lang="en-US" sz="2600" dirty="0" err="1">
                <a:effectLst/>
              </a:rPr>
              <a:t>organsation</a:t>
            </a:r>
            <a:r>
              <a:rPr lang="en-US" sz="2600" dirty="0">
                <a:effectLst/>
              </a:rPr>
              <a:t>.</a:t>
            </a:r>
            <a:endParaRPr lang="en-US" sz="2600" dirty="0">
              <a:effectLst/>
            </a:endParaRP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latin typeface="Arial" panose="020B0604020202020204" pitchFamily="34" charset="0"/>
              </a:rPr>
              <a:t>Demonstrate leadership</a:t>
            </a:r>
            <a:endParaRPr lang="en-US" dirty="0"/>
          </a:p>
        </p:txBody>
      </p:sp>
      <p:sp>
        <p:nvSpPr>
          <p:cNvPr id="4" name="Text Placeholder 3"/>
          <p:cNvSpPr>
            <a:spLocks noGrp="1"/>
          </p:cNvSpPr>
          <p:nvPr>
            <p:ph idx="1"/>
          </p:nvPr>
        </p:nvSpPr>
        <p:spPr/>
        <p:txBody>
          <a:bodyPr>
            <a:normAutofit/>
          </a:bodyPr>
          <a:lstStyle/>
          <a:p>
            <a:pPr marL="0" indent="0">
              <a:buNone/>
            </a:pPr>
            <a:r>
              <a:rPr lang="en-US" sz="2400" dirty="0">
                <a:effectLst/>
              </a:rPr>
              <a:t>Act to motivate and inspire others to work towards achieving a particular goal or outcome by sending clear and consistent messages about the importance of work health and safety. </a:t>
            </a:r>
            <a:endParaRPr lang="en-US" sz="2400" dirty="0">
              <a:effectLst/>
            </a:endParaRPr>
          </a:p>
          <a:p>
            <a:pPr marL="0" indent="0">
              <a:buNone/>
            </a:pPr>
            <a:endParaRPr lang="en-US" sz="2400" dirty="0"/>
          </a:p>
          <a:p>
            <a:pPr marL="0" indent="0">
              <a:buNone/>
            </a:pPr>
            <a:r>
              <a:rPr lang="en-US" sz="2400" dirty="0">
                <a:effectLst/>
              </a:rPr>
              <a:t>Leadership attributes can be fostered among all workers by developing ownership</a:t>
            </a:r>
            <a:endParaRPr lang="en-US"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effectLst/>
                <a:latin typeface="Arial" panose="020B0604020202020204" pitchFamily="34" charset="0"/>
              </a:rPr>
              <a:t>Clarify required and expected </a:t>
            </a:r>
            <a:r>
              <a:rPr lang="en-US" dirty="0" err="1">
                <a:effectLst/>
                <a:latin typeface="Arial" panose="020B0604020202020204" pitchFamily="34" charset="0"/>
              </a:rPr>
              <a:t>behaviours</a:t>
            </a:r>
            <a:endParaRPr lang="en-US" dirty="0"/>
          </a:p>
        </p:txBody>
      </p:sp>
      <p:sp>
        <p:nvSpPr>
          <p:cNvPr id="3" name="Content Placeholder 2"/>
          <p:cNvSpPr>
            <a:spLocks noGrp="1"/>
          </p:cNvSpPr>
          <p:nvPr>
            <p:ph idx="1"/>
          </p:nvPr>
        </p:nvSpPr>
        <p:spPr/>
        <p:txBody>
          <a:bodyPr/>
          <a:lstStyle/>
          <a:p>
            <a:r>
              <a:rPr lang="en-US" dirty="0">
                <a:effectLst/>
                <a:latin typeface="Times New Roman" panose="02020603050405020304" pitchFamily="18" charset="0"/>
              </a:rPr>
              <a:t>Clarify to immediate employees the specific </a:t>
            </a:r>
            <a:r>
              <a:rPr lang="en-US" dirty="0" err="1">
                <a:effectLst/>
                <a:latin typeface="Times New Roman" panose="02020603050405020304" pitchFamily="18" charset="0"/>
              </a:rPr>
              <a:t>behaviours</a:t>
            </a:r>
            <a:r>
              <a:rPr lang="en-US" dirty="0">
                <a:effectLst/>
                <a:latin typeface="Times New Roman" panose="02020603050405020304" pitchFamily="18" charset="0"/>
              </a:rPr>
              <a:t> required and expected of them.</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effectLst/>
                <a:latin typeface="Arial" panose="020B0604020202020204" pitchFamily="34" charset="0"/>
              </a:rPr>
              <a:t>Personalise</a:t>
            </a:r>
            <a:r>
              <a:rPr lang="en-US" dirty="0">
                <a:effectLst/>
                <a:latin typeface="Arial" panose="020B0604020202020204" pitchFamily="34" charset="0"/>
              </a:rPr>
              <a:t> safety outcomes</a:t>
            </a:r>
            <a:endParaRPr lang="en-US" dirty="0"/>
          </a:p>
        </p:txBody>
      </p:sp>
      <p:sp>
        <p:nvSpPr>
          <p:cNvPr id="3" name="Content Placeholder 2"/>
          <p:cNvSpPr>
            <a:spLocks noGrp="1"/>
          </p:cNvSpPr>
          <p:nvPr>
            <p:ph idx="1"/>
          </p:nvPr>
        </p:nvSpPr>
        <p:spPr/>
        <p:txBody>
          <a:bodyPr>
            <a:normAutofit/>
          </a:bodyPr>
          <a:lstStyle/>
          <a:p>
            <a:r>
              <a:rPr lang="en-US" sz="2400" dirty="0">
                <a:effectLst/>
              </a:rPr>
              <a:t>Make work health and safety more obvious, relevant and emotional for the individual to </a:t>
            </a:r>
            <a:r>
              <a:rPr lang="en-US" sz="2400" dirty="0" err="1">
                <a:effectLst/>
              </a:rPr>
              <a:t>personalise</a:t>
            </a:r>
            <a:r>
              <a:rPr lang="en-US" sz="2400" dirty="0">
                <a:effectLst/>
              </a:rPr>
              <a:t> their role in preventing and eliminating risks and hazards.</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latin typeface="Arial" panose="020B0604020202020204" pitchFamily="34" charset="0"/>
              </a:rPr>
              <a:t>Develop positive safety attitudes</a:t>
            </a:r>
            <a:endParaRPr lang="en-US" dirty="0"/>
          </a:p>
        </p:txBody>
      </p:sp>
      <p:sp>
        <p:nvSpPr>
          <p:cNvPr id="3" name="Content Placeholder 2"/>
          <p:cNvSpPr>
            <a:spLocks noGrp="1"/>
          </p:cNvSpPr>
          <p:nvPr>
            <p:ph idx="1"/>
          </p:nvPr>
        </p:nvSpPr>
        <p:spPr/>
        <p:txBody>
          <a:bodyPr>
            <a:normAutofit/>
          </a:bodyPr>
          <a:lstStyle/>
          <a:p>
            <a:r>
              <a:rPr lang="en-US" sz="2400" dirty="0">
                <a:effectLst/>
              </a:rPr>
              <a:t>Foster the development of attitudes and beliefs that support safe </a:t>
            </a:r>
            <a:r>
              <a:rPr lang="en-US" sz="2400" dirty="0" err="1">
                <a:effectLst/>
              </a:rPr>
              <a:t>behaviour</a:t>
            </a:r>
            <a:r>
              <a:rPr lang="en-US" sz="2400" dirty="0">
                <a:effectLst/>
              </a:rPr>
              <a:t>.</a:t>
            </a:r>
            <a:endParaRPr lang="en-US" sz="2400" dirty="0"/>
          </a:p>
        </p:txBody>
      </p:sp>
    </p:spTree>
  </p:cSld>
  <p:clrMapOvr>
    <a:masterClrMapping/>
  </p:clrMapOvr>
</p:sld>
</file>

<file path=ppt/theme/theme1.xml><?xml version="1.0" encoding="utf-8"?>
<a:theme xmlns:a="http://schemas.openxmlformats.org/drawingml/2006/main" name="CelebrationVTI">
  <a:themeElements>
    <a:clrScheme name="Custom 25">
      <a:dk1>
        <a:sysClr val="windowText" lastClr="000000"/>
      </a:dk1>
      <a:lt1>
        <a:sysClr val="window" lastClr="FFFFFF"/>
      </a:lt1>
      <a:dk2>
        <a:srgbClr val="420023"/>
      </a:dk2>
      <a:lt2>
        <a:srgbClr val="FDFBF9"/>
      </a:lt2>
      <a:accent1>
        <a:srgbClr val="91274F"/>
      </a:accent1>
      <a:accent2>
        <a:srgbClr val="97446E"/>
      </a:accent2>
      <a:accent3>
        <a:srgbClr val="24BEEE"/>
      </a:accent3>
      <a:accent4>
        <a:srgbClr val="A52B3A"/>
      </a:accent4>
      <a:accent5>
        <a:srgbClr val="F39E29"/>
      </a:accent5>
      <a:accent6>
        <a:srgbClr val="E87450"/>
      </a:accent6>
      <a:hlink>
        <a:srgbClr val="F55D5D"/>
      </a:hlink>
      <a:folHlink>
        <a:srgbClr val="EA3A60"/>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4167</Words>
  <Application>WPS Presentation</Application>
  <PresentationFormat>Widescreen</PresentationFormat>
  <Paragraphs>99</Paragraphs>
  <Slides>15</Slides>
  <Notes>0</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Arial</vt:lpstr>
      <vt:lpstr>SimSun</vt:lpstr>
      <vt:lpstr>Wingdings</vt:lpstr>
      <vt:lpstr>Times New Roman</vt:lpstr>
      <vt:lpstr>Gill Sans Nova</vt:lpstr>
      <vt:lpstr>Segoe Print</vt:lpstr>
      <vt:lpstr>Calibri</vt:lpstr>
      <vt:lpstr>Microsoft YaHei</vt:lpstr>
      <vt:lpstr>Arial Unicode MS</vt:lpstr>
      <vt:lpstr>CelebrationVTI</vt:lpstr>
      <vt:lpstr>Fostering a Safety Culture</vt:lpstr>
      <vt:lpstr>Safety Culture</vt:lpstr>
      <vt:lpstr>PowerPoint 演示文稿</vt:lpstr>
      <vt:lpstr>Essentials of Positive Safety Culture</vt:lpstr>
      <vt:lpstr>Communicate company values</vt:lpstr>
      <vt:lpstr>Demonstrate leadership</vt:lpstr>
      <vt:lpstr>Clarify required and expected behaviours</vt:lpstr>
      <vt:lpstr>Personalise safety outcomes</vt:lpstr>
      <vt:lpstr>Develop positive safety attitudes</vt:lpstr>
      <vt:lpstr>Engage and own safety responsibilities and accountabilities</vt:lpstr>
      <vt:lpstr>Increase hazard/risk awareness and preventive behaviours</vt:lpstr>
      <vt:lpstr>Improve understanding and effective implementation of safety management systems</vt:lpstr>
      <vt:lpstr>Monitor, review and reflect on personal effectiveness</vt:lpstr>
      <vt:lpstr>Principles of Safety</vt:lpstr>
      <vt:lpstr>Roles and Responsibilities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Fostering a Safety Culture</dc:title>
  <dc:creator>Syed Haider Hussain</dc:creator>
  <cp:lastModifiedBy>AHSAN</cp:lastModifiedBy>
  <cp:revision>5</cp:revision>
  <dcterms:created xsi:type="dcterms:W3CDTF">2022-03-22T16:18:00Z</dcterms:created>
  <dcterms:modified xsi:type="dcterms:W3CDTF">2022-04-19T13:26:09Z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52A0B7C726EC44F4A3312F7531F6518F</vt:lpwstr>
  </property>
  <property fmtid="{D5CDD505-2E9C-101B-9397-08002B2CF9AE}" pid="3" name="KSOProductBuildVer">
    <vt:lpwstr>1033-11.2.0.11074</vt:lpwstr>
  </property>
</Properties>
</file>

<file path=docProps/thumbnail.jpeg>
</file>